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77" r:id="rId4"/>
    <p:sldId id="258" r:id="rId5"/>
    <p:sldId id="260" r:id="rId6"/>
    <p:sldId id="262" r:id="rId7"/>
    <p:sldId id="263" r:id="rId8"/>
    <p:sldId id="278" r:id="rId9"/>
    <p:sldId id="264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136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39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829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4251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904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0533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951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365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18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513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74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18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49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13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212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63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4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2126EDA-6017-483C-B58C-2B077CEBE13B}" type="datetimeFigureOut">
              <a:rPr lang="en-IN" smtClean="0"/>
              <a:t>11-05-2021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E543528-EFA3-4985-8A5C-8014AC2D4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52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7" Type="http://schemas.openxmlformats.org/officeDocument/2006/relationships/image" Target="../media/image22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jp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8.gif"/><Relationship Id="rId7" Type="http://schemas.openxmlformats.org/officeDocument/2006/relationships/image" Target="../media/image20.jp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gif"/><Relationship Id="rId4" Type="http://schemas.openxmlformats.org/officeDocument/2006/relationships/image" Target="../media/image22.gif"/><Relationship Id="rId9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E049-C0A8-4E62-9F23-F1E850FB6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02379"/>
            <a:ext cx="9440034" cy="1828801"/>
          </a:xfrm>
        </p:spPr>
        <p:txBody>
          <a:bodyPr/>
          <a:lstStyle/>
          <a:p>
            <a:r>
              <a:rPr lang="en-GB" b="1" dirty="0">
                <a:effectLst/>
                <a:latin typeface="Adobe Caslon Pro Bold" panose="0205070206050A020403" pitchFamily="18" charset="0"/>
              </a:rPr>
              <a:t>Gradient-based 3D mesh style transfer using 2D supervision</a:t>
            </a:r>
            <a:endParaRPr lang="en-IN" dirty="0">
              <a:latin typeface="Adobe Caslon Pro Bold" panose="0205070206050A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2F96F-6C99-4626-A053-EDC6AEBA7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2586285"/>
            <a:ext cx="9440034" cy="1049867"/>
          </a:xfrm>
        </p:spPr>
        <p:txBody>
          <a:bodyPr/>
          <a:lstStyle/>
          <a:p>
            <a:r>
              <a:rPr lang="en-IN" u="sng" dirty="0"/>
              <a:t>Abhishek </a:t>
            </a:r>
            <a:r>
              <a:rPr lang="en-IN" u="sng" dirty="0" err="1"/>
              <a:t>Lalwani</a:t>
            </a:r>
            <a:r>
              <a:rPr lang="en-IN" dirty="0"/>
              <a:t>, </a:t>
            </a:r>
            <a:r>
              <a:rPr lang="en-IN" u="sng" dirty="0"/>
              <a:t>Himanshu Gupta</a:t>
            </a:r>
            <a:r>
              <a:rPr lang="en-IN" dirty="0"/>
              <a:t>, and </a:t>
            </a:r>
            <a:r>
              <a:rPr lang="en-IN" u="sng" dirty="0" err="1"/>
              <a:t>Rushikesh</a:t>
            </a:r>
            <a:r>
              <a:rPr lang="en-IN" u="sng" dirty="0"/>
              <a:t> </a:t>
            </a:r>
            <a:r>
              <a:rPr lang="en-IN" u="sng" dirty="0" err="1"/>
              <a:t>Dudhat</a:t>
            </a:r>
            <a:endParaRPr lang="en-IN" u="sng" dirty="0"/>
          </a:p>
          <a:p>
            <a:r>
              <a:rPr lang="en-IN" dirty="0"/>
              <a:t>University of Massachusetts </a:t>
            </a:r>
            <a:r>
              <a:rPr lang="en-IN" dirty="0">
                <a:solidFill>
                  <a:schemeClr val="accent1"/>
                </a:solidFill>
              </a:rPr>
              <a:t>Amherst</a:t>
            </a:r>
          </a:p>
        </p:txBody>
      </p:sp>
      <p:pic>
        <p:nvPicPr>
          <p:cNvPr id="5" name="Picture 4" descr="A picture containing cat, handwear, black, dark&#10;&#10;Description automatically generated">
            <a:extLst>
              <a:ext uri="{FF2B5EF4-FFF2-40B4-BE49-F238E27FC236}">
                <a16:creationId xmlns:a16="http://schemas.microsoft.com/office/drawing/2014/main" id="{9159211E-D42E-4E2A-84E4-AB253508B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92" y="3791503"/>
            <a:ext cx="2133600" cy="21336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85C1B65-B179-4C8E-980D-07FB693CB54B}"/>
              </a:ext>
            </a:extLst>
          </p:cNvPr>
          <p:cNvSpPr/>
          <p:nvPr/>
        </p:nvSpPr>
        <p:spPr>
          <a:xfrm>
            <a:off x="6780323" y="4707713"/>
            <a:ext cx="1660124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 descr="A picture containing paper, food, piece, cheese&#10;&#10;Description automatically generated">
            <a:extLst>
              <a:ext uri="{FF2B5EF4-FFF2-40B4-BE49-F238E27FC236}">
                <a16:creationId xmlns:a16="http://schemas.microsoft.com/office/drawing/2014/main" id="{BA14EFB7-AD64-4BC6-981A-2A6E1494E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127" y="3791503"/>
            <a:ext cx="2133600" cy="2133600"/>
          </a:xfrm>
          <a:prstGeom prst="rect">
            <a:avLst/>
          </a:prstGeom>
        </p:spPr>
      </p:pic>
      <p:sp>
        <p:nvSpPr>
          <p:cNvPr id="9" name="Plus Sign 8">
            <a:extLst>
              <a:ext uri="{FF2B5EF4-FFF2-40B4-BE49-F238E27FC236}">
                <a16:creationId xmlns:a16="http://schemas.microsoft.com/office/drawing/2014/main" id="{16A44E18-DDCF-49DD-B734-DE882D3E5986}"/>
              </a:ext>
            </a:extLst>
          </p:cNvPr>
          <p:cNvSpPr/>
          <p:nvPr/>
        </p:nvSpPr>
        <p:spPr>
          <a:xfrm>
            <a:off x="3562166" y="4680749"/>
            <a:ext cx="399495" cy="40903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A49DF2-2D2E-475B-B40D-E598397FB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192" y="3791503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23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0A0F-569D-4CCC-94C3-49B6E6F52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Implemented Architecture</a:t>
            </a:r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16514D2E-348D-4986-83E1-F24430513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751806"/>
            <a:ext cx="7991475" cy="4019550"/>
          </a:xfr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6EC4EAF-7B4C-4218-B9FF-8568B0660A67}"/>
              </a:ext>
            </a:extLst>
          </p:cNvPr>
          <p:cNvCxnSpPr/>
          <p:nvPr/>
        </p:nvCxnSpPr>
        <p:spPr>
          <a:xfrm>
            <a:off x="3231472" y="5771356"/>
            <a:ext cx="1349406" cy="1766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DE7B867-B70B-491E-B611-AF24FF0FF112}"/>
              </a:ext>
            </a:extLst>
          </p:cNvPr>
          <p:cNvCxnSpPr>
            <a:stCxn id="5" idx="2"/>
          </p:cNvCxnSpPr>
          <p:nvPr/>
        </p:nvCxnSpPr>
        <p:spPr>
          <a:xfrm rot="5400000">
            <a:off x="5221084" y="5077884"/>
            <a:ext cx="176683" cy="15636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E72479-5077-4F4E-8608-9FA70E425368}"/>
              </a:ext>
            </a:extLst>
          </p:cNvPr>
          <p:cNvCxnSpPr>
            <a:cxnSpLocks/>
          </p:cNvCxnSpPr>
          <p:nvPr/>
        </p:nvCxnSpPr>
        <p:spPr>
          <a:xfrm>
            <a:off x="4554245" y="5948039"/>
            <a:ext cx="0" cy="390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A4FAFD-E225-46D7-8363-75D3EFE4FE8E}"/>
              </a:ext>
            </a:extLst>
          </p:cNvPr>
          <p:cNvSpPr txBox="1"/>
          <p:nvPr/>
        </p:nvSpPr>
        <p:spPr>
          <a:xfrm>
            <a:off x="3535168" y="6338656"/>
            <a:ext cx="2555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Pytorch</a:t>
            </a:r>
            <a:r>
              <a:rPr lang="en-IN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825282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03893-D5F6-4EE5-80F6-F10B60B4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Chainer vs </a:t>
            </a:r>
            <a:r>
              <a:rPr lang="en-IN" dirty="0" err="1"/>
              <a:t>Pytorch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E3E63-99B7-4948-B8C4-86273D71A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181" y="2000079"/>
            <a:ext cx="10353762" cy="4058751"/>
          </a:xfrm>
        </p:spPr>
        <p:txBody>
          <a:bodyPr>
            <a:normAutofit/>
          </a:bodyPr>
          <a:lstStyle/>
          <a:p>
            <a:r>
              <a:rPr lang="en-IN" sz="2800" dirty="0"/>
              <a:t>Removed dependencies on chainer and other older frameworks.</a:t>
            </a:r>
          </a:p>
          <a:p>
            <a:r>
              <a:rPr lang="en-IN" sz="2800" dirty="0"/>
              <a:t>Pipeline now running on latest versions of libraries: </a:t>
            </a:r>
            <a:r>
              <a:rPr lang="en-IN" sz="2800" dirty="0" err="1"/>
              <a:t>Pytorch</a:t>
            </a:r>
            <a:r>
              <a:rPr lang="en-IN" sz="2800" dirty="0"/>
              <a:t>, CUDA 11.2</a:t>
            </a:r>
          </a:p>
          <a:p>
            <a:r>
              <a:rPr lang="en-IN" sz="2800" dirty="0"/>
              <a:t>Easier to setup</a:t>
            </a:r>
          </a:p>
          <a:p>
            <a:r>
              <a:rPr lang="en-IN" sz="2800" dirty="0"/>
              <a:t>Easier to run</a:t>
            </a:r>
          </a:p>
        </p:txBody>
      </p:sp>
    </p:spTree>
    <p:extLst>
      <p:ext uri="{BB962C8B-B14F-4D97-AF65-F5344CB8AC3E}">
        <p14:creationId xmlns:p14="http://schemas.microsoft.com/office/powerpoint/2010/main" val="4283168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E2B4-8076-4028-A560-547605AD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CABBB-2C36-4FBF-B6E4-D8329DADE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Content Loss: </a:t>
            </a:r>
            <a:r>
              <a:rPr lang="en-IN" dirty="0"/>
              <a:t>Between original mesh and deformed mesh.</a:t>
            </a:r>
          </a:p>
          <a:p>
            <a:endParaRPr lang="en-IN" dirty="0"/>
          </a:p>
          <a:p>
            <a:r>
              <a:rPr lang="en-IN" dirty="0">
                <a:solidFill>
                  <a:schemeClr val="accent1"/>
                </a:solidFill>
              </a:rPr>
              <a:t>Style Loss: </a:t>
            </a:r>
            <a:r>
              <a:rPr lang="en-IN" dirty="0"/>
              <a:t>Between vgg16 feature maps of rendered and style images.</a:t>
            </a:r>
          </a:p>
          <a:p>
            <a:endParaRPr lang="en-IN" dirty="0"/>
          </a:p>
          <a:p>
            <a:r>
              <a:rPr lang="en-IN" dirty="0">
                <a:solidFill>
                  <a:schemeClr val="accent1"/>
                </a:solidFill>
              </a:rPr>
              <a:t>TV Loss: </a:t>
            </a:r>
            <a:r>
              <a:rPr lang="en-IN" dirty="0"/>
              <a:t>Between Adjacent pixels of rendered images.</a:t>
            </a:r>
          </a:p>
          <a:p>
            <a:endParaRPr lang="en-IN" dirty="0"/>
          </a:p>
          <a:p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Optimizer:</a:t>
            </a:r>
            <a:r>
              <a:rPr lang="en-IN" dirty="0">
                <a:solidFill>
                  <a:schemeClr val="accent1"/>
                </a:solidFill>
              </a:rPr>
              <a:t> </a:t>
            </a:r>
            <a:r>
              <a:rPr lang="en-IN" dirty="0"/>
              <a:t>(</a:t>
            </a:r>
            <a:r>
              <a:rPr lang="en-IN" dirty="0" err="1"/>
              <a:t>W</a:t>
            </a:r>
            <a:r>
              <a:rPr lang="en-IN" sz="1400" dirty="0" err="1"/>
              <a:t>c</a:t>
            </a:r>
            <a:r>
              <a:rPr lang="en-IN" sz="1400" dirty="0"/>
              <a:t> </a:t>
            </a:r>
            <a:r>
              <a:rPr lang="en-IN" dirty="0"/>
              <a:t>* Content Loss) + (</a:t>
            </a:r>
            <a:r>
              <a:rPr lang="en-IN" dirty="0" err="1"/>
              <a:t>W</a:t>
            </a:r>
            <a:r>
              <a:rPr lang="en-IN" sz="1600" dirty="0" err="1"/>
              <a:t>s</a:t>
            </a:r>
            <a:r>
              <a:rPr lang="en-IN" dirty="0"/>
              <a:t> * Style Loss) + (</a:t>
            </a:r>
            <a:r>
              <a:rPr lang="en-IN" dirty="0" err="1"/>
              <a:t>W</a:t>
            </a:r>
            <a:r>
              <a:rPr lang="en-IN" sz="1400" dirty="0" err="1"/>
              <a:t>tv</a:t>
            </a:r>
            <a:r>
              <a:rPr lang="en-IN" dirty="0"/>
              <a:t> * TV Loss)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5744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19D0-7762-4432-9FCA-51037DBB6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8639"/>
            <a:ext cx="10353762" cy="970450"/>
          </a:xfrm>
        </p:spPr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6D1AE-BA44-4793-B6FB-3F8683F1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13" y="1270631"/>
            <a:ext cx="10579044" cy="4058751"/>
          </a:xfrm>
        </p:spPr>
        <p:txBody>
          <a:bodyPr/>
          <a:lstStyle/>
          <a:p>
            <a:pPr marL="36900" indent="0">
              <a:buNone/>
            </a:pPr>
            <a:r>
              <a:rPr lang="en-IN" dirty="0"/>
              <a:t>Object Meshes(.</a:t>
            </a:r>
            <a:r>
              <a:rPr lang="en-IN" dirty="0" err="1"/>
              <a:t>obj</a:t>
            </a:r>
            <a:r>
              <a:rPr lang="en-IN" dirty="0"/>
              <a:t>)                  Style Images(.jpg):                                            Output(.</a:t>
            </a:r>
            <a:r>
              <a:rPr lang="en-IN" dirty="0" err="1"/>
              <a:t>obj</a:t>
            </a:r>
            <a:r>
              <a:rPr lang="en-IN" dirty="0"/>
              <a:t>)</a:t>
            </a:r>
          </a:p>
          <a:p>
            <a:pPr marL="3690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 descr="A picture containing cat, handwear, black, dark&#10;&#10;Description automatically generated">
            <a:extLst>
              <a:ext uri="{FF2B5EF4-FFF2-40B4-BE49-F238E27FC236}">
                <a16:creationId xmlns:a16="http://schemas.microsoft.com/office/drawing/2014/main" id="{9F26D9CE-EC9E-4226-89E6-07C02AF4A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95" y="1908942"/>
            <a:ext cx="1867998" cy="1867998"/>
          </a:xfrm>
          <a:prstGeom prst="rect">
            <a:avLst/>
          </a:prstGeom>
        </p:spPr>
      </p:pic>
      <p:pic>
        <p:nvPicPr>
          <p:cNvPr id="7" name="Picture 6" descr="A picture containing kitchenware, pot&#10;&#10;Description automatically generated">
            <a:extLst>
              <a:ext uri="{FF2B5EF4-FFF2-40B4-BE49-F238E27FC236}">
                <a16:creationId xmlns:a16="http://schemas.microsoft.com/office/drawing/2014/main" id="{DB9A71CD-81B1-4D98-AFD6-35B9C8D00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95" y="4497647"/>
            <a:ext cx="1867998" cy="1867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1A2517-CA9E-4CD5-8166-0EBBF2718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46" y="1889699"/>
            <a:ext cx="1867998" cy="1867998"/>
          </a:xfrm>
          <a:prstGeom prst="rect">
            <a:avLst/>
          </a:prstGeom>
        </p:spPr>
      </p:pic>
      <p:pic>
        <p:nvPicPr>
          <p:cNvPr id="13" name="Picture 12" descr="A picture containing outdoor, yellow&#10;&#10;Description automatically generated">
            <a:extLst>
              <a:ext uri="{FF2B5EF4-FFF2-40B4-BE49-F238E27FC236}">
                <a16:creationId xmlns:a16="http://schemas.microsoft.com/office/drawing/2014/main" id="{CE555CE6-2B35-489B-83DD-174EFC700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46" y="4497647"/>
            <a:ext cx="1867998" cy="1867998"/>
          </a:xfrm>
          <a:prstGeom prst="rect">
            <a:avLst/>
          </a:prstGeom>
        </p:spPr>
      </p:pic>
      <p:pic>
        <p:nvPicPr>
          <p:cNvPr id="8" name="Picture 7" descr="A picture containing food, dessert&#10;&#10;Description automatically generated">
            <a:extLst>
              <a:ext uri="{FF2B5EF4-FFF2-40B4-BE49-F238E27FC236}">
                <a16:creationId xmlns:a16="http://schemas.microsoft.com/office/drawing/2014/main" id="{A5AFA3F0-1380-4686-A75D-FDE79AFF77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9" y="1889699"/>
            <a:ext cx="1867998" cy="1867998"/>
          </a:xfrm>
          <a:prstGeom prst="rect">
            <a:avLst/>
          </a:prstGeom>
        </p:spPr>
      </p:pic>
      <p:pic>
        <p:nvPicPr>
          <p:cNvPr id="9" name="Picture 8" descr="A picture containing dessert, jellyfish, hydrozoan&#10;&#10;Description automatically generated">
            <a:extLst>
              <a:ext uri="{FF2B5EF4-FFF2-40B4-BE49-F238E27FC236}">
                <a16:creationId xmlns:a16="http://schemas.microsoft.com/office/drawing/2014/main" id="{867398D0-D06F-4C83-9B75-DBB2BB6C88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9" y="4497647"/>
            <a:ext cx="1867998" cy="186799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016F9C4-0EB9-4F9C-B119-C292C1CDCFCC}"/>
              </a:ext>
            </a:extLst>
          </p:cNvPr>
          <p:cNvSpPr/>
          <p:nvPr/>
        </p:nvSpPr>
        <p:spPr>
          <a:xfrm>
            <a:off x="6906171" y="2665387"/>
            <a:ext cx="1319791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EA1358B-9A35-4A72-8E27-B2A7F71F6FD4}"/>
              </a:ext>
            </a:extLst>
          </p:cNvPr>
          <p:cNvSpPr/>
          <p:nvPr/>
        </p:nvSpPr>
        <p:spPr>
          <a:xfrm>
            <a:off x="6914601" y="5254092"/>
            <a:ext cx="1319791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1999F501-2B53-4AD8-9C14-DA7C67DABAA7}"/>
              </a:ext>
            </a:extLst>
          </p:cNvPr>
          <p:cNvSpPr/>
          <p:nvPr/>
        </p:nvSpPr>
        <p:spPr>
          <a:xfrm>
            <a:off x="3389422" y="2638422"/>
            <a:ext cx="399495" cy="40903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857097B1-BEAC-4981-98D5-3BF0346E81B1}"/>
              </a:ext>
            </a:extLst>
          </p:cNvPr>
          <p:cNvSpPr/>
          <p:nvPr/>
        </p:nvSpPr>
        <p:spPr>
          <a:xfrm>
            <a:off x="3389421" y="5229876"/>
            <a:ext cx="399495" cy="40903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729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D3DD-2C3E-4692-B0F0-8BC2FAB1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 with Baseline</a:t>
            </a:r>
          </a:p>
        </p:txBody>
      </p:sp>
      <p:pic>
        <p:nvPicPr>
          <p:cNvPr id="4" name="Content Placeholder 3" descr="A picture containing cat, handwear, black, dark&#10;&#10;Description automatically generated">
            <a:extLst>
              <a:ext uri="{FF2B5EF4-FFF2-40B4-BE49-F238E27FC236}">
                <a16:creationId xmlns:a16="http://schemas.microsoft.com/office/drawing/2014/main" id="{848210AB-E200-4F39-A1FA-08E0C1B01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3187819"/>
            <a:ext cx="1461415" cy="1461415"/>
          </a:xfrm>
          <a:prstGeom prst="rect">
            <a:avLst/>
          </a:prstGeom>
        </p:spPr>
      </p:pic>
      <p:pic>
        <p:nvPicPr>
          <p:cNvPr id="5" name="Picture 4" descr="A picture containing painted, colorful, painting&#10;&#10;Description automatically generated">
            <a:extLst>
              <a:ext uri="{FF2B5EF4-FFF2-40B4-BE49-F238E27FC236}">
                <a16:creationId xmlns:a16="http://schemas.microsoft.com/office/drawing/2014/main" id="{C0A0DDAC-E321-4AD8-B5AF-C803F390F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404" y="3187819"/>
            <a:ext cx="1461415" cy="1461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84791-78C2-4402-997B-D4ADEDB9A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31" y="3987553"/>
            <a:ext cx="1948874" cy="1948874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2BC9993E-7669-4D35-99E3-DB28A4D344B0}"/>
              </a:ext>
            </a:extLst>
          </p:cNvPr>
          <p:cNvSpPr/>
          <p:nvPr/>
        </p:nvSpPr>
        <p:spPr>
          <a:xfrm>
            <a:off x="2600559" y="3714008"/>
            <a:ext cx="399495" cy="40903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3526BB0-39C4-41E2-B3D9-00333D790B0C}"/>
              </a:ext>
            </a:extLst>
          </p:cNvPr>
          <p:cNvSpPr/>
          <p:nvPr/>
        </p:nvSpPr>
        <p:spPr>
          <a:xfrm>
            <a:off x="5012037" y="3632446"/>
            <a:ext cx="3817927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111F1A-D0E5-4BC7-A9BA-6691FB28C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31" y="1480126"/>
            <a:ext cx="1948874" cy="19488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C0A35B-7438-4196-B7E7-2FDB94803267}"/>
              </a:ext>
            </a:extLst>
          </p:cNvPr>
          <p:cNvSpPr txBox="1"/>
          <p:nvPr/>
        </p:nvSpPr>
        <p:spPr>
          <a:xfrm>
            <a:off x="5090081" y="4912151"/>
            <a:ext cx="117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Our 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2073BF-3032-4FB3-8A2E-567C85032D3B}"/>
              </a:ext>
            </a:extLst>
          </p:cNvPr>
          <p:cNvSpPr txBox="1"/>
          <p:nvPr/>
        </p:nvSpPr>
        <p:spPr>
          <a:xfrm>
            <a:off x="5171634" y="2338516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1503631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D3DD-2C3E-4692-B0F0-8BC2FAB1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 with Baseline</a:t>
            </a:r>
          </a:p>
        </p:txBody>
      </p:sp>
      <p:pic>
        <p:nvPicPr>
          <p:cNvPr id="4" name="Content Placeholder 3" descr="A picture containing cat, handwear, black, dark&#10;&#10;Description automatically generated">
            <a:extLst>
              <a:ext uri="{FF2B5EF4-FFF2-40B4-BE49-F238E27FC236}">
                <a16:creationId xmlns:a16="http://schemas.microsoft.com/office/drawing/2014/main" id="{848210AB-E200-4F39-A1FA-08E0C1B01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3187819"/>
            <a:ext cx="1461415" cy="1461415"/>
          </a:xfrm>
          <a:prstGeom prst="rect">
            <a:avLst/>
          </a:prstGeom>
        </p:spPr>
      </p:pic>
      <p:pic>
        <p:nvPicPr>
          <p:cNvPr id="5" name="Picture 4" descr="A picture containing painted, colorful, painting&#10;&#10;Description automatically generated">
            <a:extLst>
              <a:ext uri="{FF2B5EF4-FFF2-40B4-BE49-F238E27FC236}">
                <a16:creationId xmlns:a16="http://schemas.microsoft.com/office/drawing/2014/main" id="{C0A0DDAC-E321-4AD8-B5AF-C803F390F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404" y="3187819"/>
            <a:ext cx="1461415" cy="1461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84791-78C2-4402-997B-D4ADEDB9A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31" y="3987553"/>
            <a:ext cx="1948874" cy="1948874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2BC9993E-7669-4D35-99E3-DB28A4D344B0}"/>
              </a:ext>
            </a:extLst>
          </p:cNvPr>
          <p:cNvSpPr/>
          <p:nvPr/>
        </p:nvSpPr>
        <p:spPr>
          <a:xfrm>
            <a:off x="2600559" y="3714008"/>
            <a:ext cx="399495" cy="40903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3526BB0-39C4-41E2-B3D9-00333D790B0C}"/>
              </a:ext>
            </a:extLst>
          </p:cNvPr>
          <p:cNvSpPr/>
          <p:nvPr/>
        </p:nvSpPr>
        <p:spPr>
          <a:xfrm>
            <a:off x="5012037" y="3632446"/>
            <a:ext cx="1319791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111F1A-D0E5-4BC7-A9BA-6691FB28C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31" y="1480126"/>
            <a:ext cx="1948874" cy="1948874"/>
          </a:xfrm>
          <a:prstGeom prst="rect">
            <a:avLst/>
          </a:prstGeom>
        </p:spPr>
      </p:pic>
      <p:pic>
        <p:nvPicPr>
          <p:cNvPr id="9" name="Picture 8" descr="A picture containing blue&#10;&#10;Description automatically generated">
            <a:extLst>
              <a:ext uri="{FF2B5EF4-FFF2-40B4-BE49-F238E27FC236}">
                <a16:creationId xmlns:a16="http://schemas.microsoft.com/office/drawing/2014/main" id="{520F2B24-F72D-4512-8E53-5A3E15134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85" y="3987553"/>
            <a:ext cx="1948874" cy="19488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2E88BD-7AC3-4E11-929B-A87B5F25B880}"/>
              </a:ext>
            </a:extLst>
          </p:cNvPr>
          <p:cNvSpPr txBox="1"/>
          <p:nvPr/>
        </p:nvSpPr>
        <p:spPr>
          <a:xfrm>
            <a:off x="6762727" y="5925234"/>
            <a:ext cx="1896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Before Explicit </a:t>
            </a:r>
            <a:br>
              <a:rPr lang="en-IN" dirty="0"/>
            </a:br>
            <a:r>
              <a:rPr lang="en-IN" dirty="0"/>
              <a:t>Texture mapping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BA1211-0033-4F4C-AE23-2F8FE53AB32C}"/>
              </a:ext>
            </a:extLst>
          </p:cNvPr>
          <p:cNvSpPr txBox="1"/>
          <p:nvPr/>
        </p:nvSpPr>
        <p:spPr>
          <a:xfrm>
            <a:off x="9382173" y="5936427"/>
            <a:ext cx="1896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After Explicit </a:t>
            </a:r>
            <a:br>
              <a:rPr lang="en-IN" dirty="0"/>
            </a:br>
            <a:r>
              <a:rPr lang="en-IN" dirty="0"/>
              <a:t>Texture mapping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CB6BAD-99DD-435B-AC36-5E6ABFB9BF13}"/>
              </a:ext>
            </a:extLst>
          </p:cNvPr>
          <p:cNvSpPr txBox="1"/>
          <p:nvPr/>
        </p:nvSpPr>
        <p:spPr>
          <a:xfrm>
            <a:off x="5171634" y="2338516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F97F7-B39F-47B6-B48C-5C8C6E1BCB1B}"/>
              </a:ext>
            </a:extLst>
          </p:cNvPr>
          <p:cNvSpPr txBox="1"/>
          <p:nvPr/>
        </p:nvSpPr>
        <p:spPr>
          <a:xfrm>
            <a:off x="5090081" y="4912151"/>
            <a:ext cx="117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Our Work</a:t>
            </a:r>
          </a:p>
        </p:txBody>
      </p:sp>
    </p:spTree>
    <p:extLst>
      <p:ext uri="{BB962C8B-B14F-4D97-AF65-F5344CB8AC3E}">
        <p14:creationId xmlns:p14="http://schemas.microsoft.com/office/powerpoint/2010/main" val="220655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6092-A2D9-4224-AB53-2B5D96BCA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Observations </a:t>
            </a:r>
          </a:p>
        </p:txBody>
      </p:sp>
      <p:pic>
        <p:nvPicPr>
          <p:cNvPr id="5" name="Content Placeholder 4" descr="A picture containing reptile&#10;&#10;Description automatically generated">
            <a:extLst>
              <a:ext uri="{FF2B5EF4-FFF2-40B4-BE49-F238E27FC236}">
                <a16:creationId xmlns:a16="http://schemas.microsoft.com/office/drawing/2014/main" id="{A480F795-73AE-4A73-A95A-CDA3341C9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615" y="4006108"/>
            <a:ext cx="1582137" cy="15821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6BEDCF-97E2-4849-9E61-EAED77AAB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615" y="1580050"/>
            <a:ext cx="1582137" cy="1582137"/>
          </a:xfrm>
          <a:prstGeom prst="rect">
            <a:avLst/>
          </a:prstGeom>
        </p:spPr>
      </p:pic>
      <p:pic>
        <p:nvPicPr>
          <p:cNvPr id="9" name="Picture 8" descr="A picture containing dessert, jellyfish, hydrozoan&#10;&#10;Description automatically generated">
            <a:extLst>
              <a:ext uri="{FF2B5EF4-FFF2-40B4-BE49-F238E27FC236}">
                <a16:creationId xmlns:a16="http://schemas.microsoft.com/office/drawing/2014/main" id="{F61FB44D-40BB-439A-B779-624117FE4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191" y="4006108"/>
            <a:ext cx="1582137" cy="1582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5CD52D-1D89-4B24-8AF7-9F249AEC7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191" y="1580050"/>
            <a:ext cx="1582137" cy="1582137"/>
          </a:xfrm>
          <a:prstGeom prst="rect">
            <a:avLst/>
          </a:prstGeom>
        </p:spPr>
      </p:pic>
      <p:pic>
        <p:nvPicPr>
          <p:cNvPr id="13" name="Picture 12" descr="A picture containing aircraft&#10;&#10;Description automatically generated">
            <a:extLst>
              <a:ext uri="{FF2B5EF4-FFF2-40B4-BE49-F238E27FC236}">
                <a16:creationId xmlns:a16="http://schemas.microsoft.com/office/drawing/2014/main" id="{53B3FD64-3671-46B8-B7FF-EA28271EFB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893" y="1580050"/>
            <a:ext cx="1582137" cy="1582137"/>
          </a:xfrm>
          <a:prstGeom prst="rect">
            <a:avLst/>
          </a:prstGeom>
        </p:spPr>
      </p:pic>
      <p:pic>
        <p:nvPicPr>
          <p:cNvPr id="15" name="Picture 14" descr="A picture containing outdoor, yellow&#10;&#10;Description automatically generated">
            <a:extLst>
              <a:ext uri="{FF2B5EF4-FFF2-40B4-BE49-F238E27FC236}">
                <a16:creationId xmlns:a16="http://schemas.microsoft.com/office/drawing/2014/main" id="{FF578419-2F12-4C80-90F8-0282F86796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892" y="4006108"/>
            <a:ext cx="1582137" cy="15821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CC41F6-04C3-4443-BD2F-00693ED7D6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16" y="4006108"/>
            <a:ext cx="1582137" cy="15821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97FEFE-AFD2-46A8-8111-2EE0B65853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00" y="1580049"/>
            <a:ext cx="1582137" cy="1582137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13EEFA5C-9518-4739-A9D4-CD032744C82A}"/>
              </a:ext>
            </a:extLst>
          </p:cNvPr>
          <p:cNvSpPr/>
          <p:nvPr/>
        </p:nvSpPr>
        <p:spPr>
          <a:xfrm>
            <a:off x="2782072" y="2193564"/>
            <a:ext cx="354290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5560F9-B9D4-45E5-AC6F-1863F3734B7E}"/>
              </a:ext>
            </a:extLst>
          </p:cNvPr>
          <p:cNvSpPr/>
          <p:nvPr/>
        </p:nvSpPr>
        <p:spPr>
          <a:xfrm>
            <a:off x="2815016" y="4619622"/>
            <a:ext cx="354290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C8BF74D-C32F-4AC6-AC06-C74627451F7F}"/>
              </a:ext>
            </a:extLst>
          </p:cNvPr>
          <p:cNvSpPr/>
          <p:nvPr/>
        </p:nvSpPr>
        <p:spPr>
          <a:xfrm>
            <a:off x="8043465" y="2193564"/>
            <a:ext cx="354290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1EDB37C-79CF-4DF3-A761-006FE42A8D0E}"/>
              </a:ext>
            </a:extLst>
          </p:cNvPr>
          <p:cNvSpPr/>
          <p:nvPr/>
        </p:nvSpPr>
        <p:spPr>
          <a:xfrm>
            <a:off x="8043465" y="4619622"/>
            <a:ext cx="354290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166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B372-EE63-4BD6-BC1E-C34B0A8F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CFBBF-0B36-4C3D-9F90-CB55EE71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Mesh vs other topologies for texture representation.</a:t>
            </a:r>
          </a:p>
          <a:p>
            <a:endParaRPr lang="en-IN" dirty="0"/>
          </a:p>
          <a:p>
            <a:r>
              <a:rPr lang="en-IN" dirty="0"/>
              <a:t>Rendering for mesh editing.</a:t>
            </a:r>
          </a:p>
          <a:p>
            <a:endParaRPr lang="en-IN" dirty="0"/>
          </a:p>
          <a:p>
            <a:r>
              <a:rPr lang="en-IN" dirty="0"/>
              <a:t>Leveraging 2D style transfer in the world of 3D.</a:t>
            </a:r>
          </a:p>
          <a:p>
            <a:endParaRPr lang="en-IN" dirty="0"/>
          </a:p>
          <a:p>
            <a:r>
              <a:rPr lang="en-IN" dirty="0"/>
              <a:t>Implemented a </a:t>
            </a:r>
            <a:r>
              <a:rPr lang="en-IN" dirty="0" err="1"/>
              <a:t>Pytorch</a:t>
            </a:r>
            <a:r>
              <a:rPr lang="en-IN" dirty="0"/>
              <a:t> version of already existing Neural renderer based 3D style transfer model.</a:t>
            </a:r>
          </a:p>
        </p:txBody>
      </p:sp>
    </p:spTree>
    <p:extLst>
      <p:ext uri="{BB962C8B-B14F-4D97-AF65-F5344CB8AC3E}">
        <p14:creationId xmlns:p14="http://schemas.microsoft.com/office/powerpoint/2010/main" val="168343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70B4-BF25-43D3-826C-EA4E318E7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5EDA3-E308-40A9-A188-E1374F2D6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Experimenting with dynamic learning rate to adopt for every texture object combination.</a:t>
            </a:r>
          </a:p>
          <a:p>
            <a:endParaRPr lang="en-IN" dirty="0"/>
          </a:p>
          <a:p>
            <a:r>
              <a:rPr lang="en-IN" dirty="0"/>
              <a:t>Style transfer using other optimized loss functions, like one used in cycle GANs.</a:t>
            </a:r>
          </a:p>
          <a:p>
            <a:endParaRPr lang="en-IN" dirty="0"/>
          </a:p>
          <a:p>
            <a:r>
              <a:rPr lang="en-IN" dirty="0"/>
              <a:t>Use different network for feature extraction like </a:t>
            </a:r>
            <a:r>
              <a:rPr lang="en-IN" dirty="0" err="1"/>
              <a:t>ResNet</a:t>
            </a:r>
            <a:r>
              <a:rPr lang="en-IN" dirty="0"/>
              <a:t> and compare the performance.</a:t>
            </a:r>
          </a:p>
          <a:p>
            <a:endParaRPr lang="en-IN" dirty="0"/>
          </a:p>
          <a:p>
            <a:r>
              <a:rPr lang="en-IN" dirty="0"/>
              <a:t>Automating the calculation of optimal hyperparameter .</a:t>
            </a:r>
          </a:p>
        </p:txBody>
      </p:sp>
    </p:spTree>
    <p:extLst>
      <p:ext uri="{BB962C8B-B14F-4D97-AF65-F5344CB8AC3E}">
        <p14:creationId xmlns:p14="http://schemas.microsoft.com/office/powerpoint/2010/main" val="1048969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DF32-E0B7-4081-B5A9-757724780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04" y="2943775"/>
            <a:ext cx="10353762" cy="970450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F05AE-A6FD-4802-B229-919DD32B3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226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E3259-2BCF-46BF-840F-0909DB67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AD5B0-11CE-438A-B625-17DFB5069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2D Style Transfer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FAEB5A-D2BC-4F73-83C1-41A55EA8E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49" y="2285997"/>
            <a:ext cx="2285999" cy="2285999"/>
          </a:xfrm>
          <a:prstGeom prst="rect">
            <a:avLst/>
          </a:prstGeom>
        </p:spPr>
      </p:pic>
      <p:pic>
        <p:nvPicPr>
          <p:cNvPr id="10" name="Picture 9" descr="A picture containing painting&#10;&#10;Description automatically generated">
            <a:extLst>
              <a:ext uri="{FF2B5EF4-FFF2-40B4-BE49-F238E27FC236}">
                <a16:creationId xmlns:a16="http://schemas.microsoft.com/office/drawing/2014/main" id="{B7C84102-6128-4D99-B47F-60EE96B08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808" y="2285995"/>
            <a:ext cx="2285999" cy="2285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3770D-6B10-46AA-A169-58B376EBA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57" y="2285995"/>
            <a:ext cx="2285999" cy="2285999"/>
          </a:xfrm>
          <a:prstGeom prst="rect">
            <a:avLst/>
          </a:prstGeom>
        </p:spPr>
      </p:pic>
      <p:sp>
        <p:nvSpPr>
          <p:cNvPr id="13" name="Plus Sign 12">
            <a:extLst>
              <a:ext uri="{FF2B5EF4-FFF2-40B4-BE49-F238E27FC236}">
                <a16:creationId xmlns:a16="http://schemas.microsoft.com/office/drawing/2014/main" id="{F28C8841-BF42-4683-9256-80F6E98BE57F}"/>
              </a:ext>
            </a:extLst>
          </p:cNvPr>
          <p:cNvSpPr/>
          <p:nvPr/>
        </p:nvSpPr>
        <p:spPr>
          <a:xfrm>
            <a:off x="4034392" y="3224480"/>
            <a:ext cx="399495" cy="40903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246DB0-026D-44CC-9273-0C1866B816C8}"/>
              </a:ext>
            </a:extLst>
          </p:cNvPr>
          <p:cNvSpPr/>
          <p:nvPr/>
        </p:nvSpPr>
        <p:spPr>
          <a:xfrm>
            <a:off x="7203360" y="3251444"/>
            <a:ext cx="1328254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71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E3259-2BCF-46BF-840F-0909DB67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FAEB5A-D2BC-4F73-83C1-41A55EA8E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49" y="2285997"/>
            <a:ext cx="2285999" cy="2285999"/>
          </a:xfrm>
          <a:prstGeom prst="rect">
            <a:avLst/>
          </a:prstGeom>
        </p:spPr>
      </p:pic>
      <p:pic>
        <p:nvPicPr>
          <p:cNvPr id="10" name="Picture 9" descr="A picture containing painting&#10;&#10;Description automatically generated">
            <a:extLst>
              <a:ext uri="{FF2B5EF4-FFF2-40B4-BE49-F238E27FC236}">
                <a16:creationId xmlns:a16="http://schemas.microsoft.com/office/drawing/2014/main" id="{B7C84102-6128-4D99-B47F-60EE96B08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808" y="2285995"/>
            <a:ext cx="2285999" cy="2285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3770D-6B10-46AA-A169-58B376EBA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57" y="2285995"/>
            <a:ext cx="2285999" cy="2285999"/>
          </a:xfrm>
          <a:prstGeom prst="rect">
            <a:avLst/>
          </a:prstGeom>
        </p:spPr>
      </p:pic>
      <p:sp>
        <p:nvSpPr>
          <p:cNvPr id="13" name="Plus Sign 12">
            <a:extLst>
              <a:ext uri="{FF2B5EF4-FFF2-40B4-BE49-F238E27FC236}">
                <a16:creationId xmlns:a16="http://schemas.microsoft.com/office/drawing/2014/main" id="{F28C8841-BF42-4683-9256-80F6E98BE57F}"/>
              </a:ext>
            </a:extLst>
          </p:cNvPr>
          <p:cNvSpPr/>
          <p:nvPr/>
        </p:nvSpPr>
        <p:spPr>
          <a:xfrm>
            <a:off x="4034392" y="3224480"/>
            <a:ext cx="399495" cy="40903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246DB0-026D-44CC-9273-0C1866B816C8}"/>
              </a:ext>
            </a:extLst>
          </p:cNvPr>
          <p:cNvSpPr/>
          <p:nvPr/>
        </p:nvSpPr>
        <p:spPr>
          <a:xfrm>
            <a:off x="7203360" y="3251444"/>
            <a:ext cx="1328254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A48314-1226-4162-8FFE-22C000FC0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243478"/>
          </a:xfrm>
        </p:spPr>
        <p:txBody>
          <a:bodyPr>
            <a:normAutofit/>
          </a:bodyPr>
          <a:lstStyle/>
          <a:p>
            <a:r>
              <a:rPr lang="en-IN" dirty="0"/>
              <a:t>2D Style Transfer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Convolutional Neural Network (CNNs) have achieved considerable success in 2D image understanding in recent years.</a:t>
            </a:r>
          </a:p>
          <a:p>
            <a:r>
              <a:rPr lang="en-IN" dirty="0"/>
              <a:t>Rendering into neural networks has a high potential in 3D world.</a:t>
            </a:r>
          </a:p>
        </p:txBody>
      </p:sp>
    </p:spTree>
    <p:extLst>
      <p:ext uri="{BB962C8B-B14F-4D97-AF65-F5344CB8AC3E}">
        <p14:creationId xmlns:p14="http://schemas.microsoft.com/office/powerpoint/2010/main" val="2157638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BCF6-AECB-4861-88BD-6AD42DCF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300D8-9658-4B84-BB48-4E27DB41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418969"/>
          </a:xfrm>
        </p:spPr>
        <p:txBody>
          <a:bodyPr/>
          <a:lstStyle/>
          <a:p>
            <a:r>
              <a:rPr lang="en-IN" dirty="0"/>
              <a:t>3D Representations:</a:t>
            </a:r>
          </a:p>
          <a:p>
            <a:pPr marL="36900" indent="0">
              <a:buNone/>
            </a:pPr>
            <a:r>
              <a:rPr lang="en-IN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                         Point-Cloud    </a:t>
            </a:r>
            <a:r>
              <a:rPr lang="en-IN"/>
              <a:t>vs      </a:t>
            </a:r>
            <a:r>
              <a:rPr lang="en-IN">
                <a:solidFill>
                  <a:schemeClr val="accent1">
                    <a:lumMod val="60000"/>
                    <a:lumOff val="40000"/>
                  </a:schemeClr>
                </a:solidFill>
              </a:rPr>
              <a:t>Voxel</a:t>
            </a:r>
            <a:r>
              <a:rPr lang="en-IN">
                <a:solidFill>
                  <a:schemeClr val="accent1"/>
                </a:solidFill>
              </a:rPr>
              <a:t> </a:t>
            </a:r>
            <a:r>
              <a:rPr lang="en-IN"/>
              <a:t>     </a:t>
            </a:r>
            <a:r>
              <a:rPr lang="en-IN" dirty="0"/>
              <a:t>vs        </a:t>
            </a:r>
            <a:r>
              <a:rPr lang="en-IN" dirty="0">
                <a:solidFill>
                  <a:schemeClr val="accent1"/>
                </a:solidFill>
              </a:rPr>
              <a:t>Mesh</a:t>
            </a:r>
          </a:p>
          <a:p>
            <a:pPr marL="36900" indent="0">
              <a:buNone/>
            </a:pPr>
            <a:endParaRPr lang="en-IN" dirty="0">
              <a:solidFill>
                <a:schemeClr val="accent1"/>
              </a:solidFill>
            </a:endParaRPr>
          </a:p>
          <a:p>
            <a:pPr marL="36900" indent="0">
              <a:buNone/>
            </a:pPr>
            <a:endParaRPr lang="en-IN" dirty="0">
              <a:solidFill>
                <a:schemeClr val="accent1"/>
              </a:solidFill>
            </a:endParaRPr>
          </a:p>
          <a:p>
            <a:pPr marL="36900" indent="0">
              <a:buNone/>
            </a:pPr>
            <a:endParaRPr lang="en-IN" dirty="0">
              <a:solidFill>
                <a:schemeClr val="accent1"/>
              </a:solidFill>
            </a:endParaRPr>
          </a:p>
          <a:p>
            <a:pPr marL="36900" indent="0">
              <a:buNone/>
            </a:pPr>
            <a:endParaRPr lang="en-IN" dirty="0">
              <a:solidFill>
                <a:schemeClr val="accent1"/>
              </a:solidFill>
            </a:endParaRPr>
          </a:p>
          <a:p>
            <a:pPr marL="36900" indent="0">
              <a:buNone/>
            </a:pPr>
            <a:endParaRPr lang="en-IN" dirty="0">
              <a:solidFill>
                <a:schemeClr val="accent1"/>
              </a:solidFill>
            </a:endParaRPr>
          </a:p>
          <a:p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Voxel: </a:t>
            </a:r>
            <a:r>
              <a:rPr lang="en-IN" dirty="0"/>
              <a:t>Difficult to process high resolution voxels. Memory and computation inefficient.</a:t>
            </a:r>
          </a:p>
          <a:p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Point-Cloud: </a:t>
            </a:r>
            <a:r>
              <a:rPr lang="en-IN" dirty="0"/>
              <a:t>Do not have surfaces. Difficult to apply texture and lighting.</a:t>
            </a:r>
          </a:p>
        </p:txBody>
      </p:sp>
      <p:pic>
        <p:nvPicPr>
          <p:cNvPr id="1028" name="Picture 4" descr="Electronics | Free Full-Text | A Deep Learning Method for 3D Object  Classification Using the Wave Kernel Signature and A Center Point of the 3D-Triangle  Mesh">
            <a:extLst>
              <a:ext uri="{FF2B5EF4-FFF2-40B4-BE49-F238E27FC236}">
                <a16:creationId xmlns:a16="http://schemas.microsoft.com/office/drawing/2014/main" id="{E538988D-9BCD-48B8-9541-9EC71DC8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301" y="2642055"/>
            <a:ext cx="523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40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8E068-93A0-4A06-9CD2-3ECED601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Texture Mapping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C9A1F74-B330-41CC-A3E0-5AEB65A53E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51" y="183604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C7DA70-9F14-4067-973E-08F886245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42" y="1836044"/>
            <a:ext cx="2438400" cy="2438400"/>
          </a:xfrm>
          <a:prstGeom prst="rect">
            <a:avLst/>
          </a:prstGeom>
        </p:spPr>
      </p:pic>
      <p:pic>
        <p:nvPicPr>
          <p:cNvPr id="7" name="Picture 6" descr="A picture containing black, dark, ceramic ware&#10;&#10;Description automatically generated">
            <a:extLst>
              <a:ext uri="{FF2B5EF4-FFF2-40B4-BE49-F238E27FC236}">
                <a16:creationId xmlns:a16="http://schemas.microsoft.com/office/drawing/2014/main" id="{67E02ABB-ABCE-45F5-B955-895C4D2A7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255" y="1836044"/>
            <a:ext cx="2438400" cy="2438400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91AF1378-59D2-46DF-941C-30A5DC720912}"/>
              </a:ext>
            </a:extLst>
          </p:cNvPr>
          <p:cNvSpPr/>
          <p:nvPr/>
        </p:nvSpPr>
        <p:spPr>
          <a:xfrm>
            <a:off x="3903347" y="2850726"/>
            <a:ext cx="399495" cy="40903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BA3AE56-145C-4EEE-BCE7-4A0685E3D72E}"/>
              </a:ext>
            </a:extLst>
          </p:cNvPr>
          <p:cNvSpPr/>
          <p:nvPr/>
        </p:nvSpPr>
        <p:spPr>
          <a:xfrm>
            <a:off x="7337844" y="2877690"/>
            <a:ext cx="1319791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916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8E068-93A0-4A06-9CD2-3ECED601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Texture Mapping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C9A1F74-B330-41CC-A3E0-5AEB65A53E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51" y="183604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C7DA70-9F14-4067-973E-08F886245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42" y="1836044"/>
            <a:ext cx="2438400" cy="2438400"/>
          </a:xfrm>
          <a:prstGeom prst="rect">
            <a:avLst/>
          </a:prstGeom>
        </p:spPr>
      </p:pic>
      <p:pic>
        <p:nvPicPr>
          <p:cNvPr id="7" name="Picture 6" descr="A picture containing black, dark, ceramic ware&#10;&#10;Description automatically generated">
            <a:extLst>
              <a:ext uri="{FF2B5EF4-FFF2-40B4-BE49-F238E27FC236}">
                <a16:creationId xmlns:a16="http://schemas.microsoft.com/office/drawing/2014/main" id="{67E02ABB-ABCE-45F5-B955-895C4D2A7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255" y="1836044"/>
            <a:ext cx="2438400" cy="2438400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91AF1378-59D2-46DF-941C-30A5DC720912}"/>
              </a:ext>
            </a:extLst>
          </p:cNvPr>
          <p:cNvSpPr/>
          <p:nvPr/>
        </p:nvSpPr>
        <p:spPr>
          <a:xfrm>
            <a:off x="3903347" y="2850726"/>
            <a:ext cx="399495" cy="40903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BA3AE56-145C-4EEE-BCE7-4A0685E3D72E}"/>
              </a:ext>
            </a:extLst>
          </p:cNvPr>
          <p:cNvSpPr/>
          <p:nvPr/>
        </p:nvSpPr>
        <p:spPr>
          <a:xfrm>
            <a:off x="7337844" y="2877690"/>
            <a:ext cx="1319791" cy="355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1B3620-A512-490D-916C-067D8C8B1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766" y="4530437"/>
            <a:ext cx="10353762" cy="1606496"/>
          </a:xfrm>
        </p:spPr>
        <p:txBody>
          <a:bodyPr/>
          <a:lstStyle/>
          <a:p>
            <a:r>
              <a:rPr lang="en-IN" dirty="0"/>
              <a:t>Does not capture shape changes.</a:t>
            </a:r>
          </a:p>
          <a:p>
            <a:r>
              <a:rPr lang="en-IN" dirty="0"/>
              <a:t>Neural renderer provides a way to edit 3D models intuitively and quickly.</a:t>
            </a:r>
          </a:p>
          <a:p>
            <a:r>
              <a:rPr lang="en-IN" dirty="0"/>
              <a:t>Can be useful in rapid prototyping for product design as well as art production.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0712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C14B4-2C7B-49D4-8066-77D04F82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4949-0EBD-4A2F-980B-C661C34A7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54849-E939-466B-932E-2E4321395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62" y="2162175"/>
            <a:ext cx="6162675" cy="2533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A94577-3F5B-45A9-9573-528B0C37297B}"/>
              </a:ext>
            </a:extLst>
          </p:cNvPr>
          <p:cNvSpPr txBox="1"/>
          <p:nvPr/>
        </p:nvSpPr>
        <p:spPr>
          <a:xfrm>
            <a:off x="631206" y="6208082"/>
            <a:ext cx="109189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H. Kato, Y. </a:t>
            </a:r>
            <a:r>
              <a:rPr lang="en-US" sz="1100" dirty="0" err="1"/>
              <a:t>Ushiku</a:t>
            </a:r>
            <a:r>
              <a:rPr lang="en-US" sz="1100" dirty="0"/>
              <a:t>, and T. Harada.  Neural 3d mesh renderer.  In Proceedings of the IEEE Conference on Computer  Vision  and  Pattern  Recognition,  pages  3907–3916, 2018.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541997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C14B4-2C7B-49D4-8066-77D04F82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4949-0EBD-4A2F-980B-C661C34A7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54849-E939-466B-932E-2E4321395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62" y="2162175"/>
            <a:ext cx="6162675" cy="2533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A94577-3F5B-45A9-9573-528B0C37297B}"/>
              </a:ext>
            </a:extLst>
          </p:cNvPr>
          <p:cNvSpPr txBox="1"/>
          <p:nvPr/>
        </p:nvSpPr>
        <p:spPr>
          <a:xfrm>
            <a:off x="631206" y="6208082"/>
            <a:ext cx="109189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H. Kato, Y. </a:t>
            </a:r>
            <a:r>
              <a:rPr lang="en-US" sz="1100" dirty="0" err="1"/>
              <a:t>Ushiku</a:t>
            </a:r>
            <a:r>
              <a:rPr lang="en-US" sz="1100" dirty="0"/>
              <a:t>, and T. Harada.  Neural 3d mesh renderer.  In Proceedings of the IEEE Conference on Computer  Vision  and  Pattern  Recognition,  pages  3907–3916, 2018.</a:t>
            </a:r>
            <a:endParaRPr lang="en-IN" sz="11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E4A284-6290-4681-B937-8C7DDBE08A0C}"/>
              </a:ext>
            </a:extLst>
          </p:cNvPr>
          <p:cNvSpPr txBox="1">
            <a:spLocks/>
          </p:cNvSpPr>
          <p:nvPr/>
        </p:nvSpPr>
        <p:spPr>
          <a:xfrm>
            <a:off x="913795" y="1944886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endParaRPr lang="en-IN"/>
          </a:p>
          <a:p>
            <a:pPr marL="36900" indent="0">
              <a:buFont typeface="Wingdings 2" charset="2"/>
              <a:buNone/>
            </a:pPr>
            <a:endParaRPr lang="en-IN"/>
          </a:p>
          <a:p>
            <a:pPr marL="36900" indent="0">
              <a:buFont typeface="Wingdings 2" charset="2"/>
              <a:buNone/>
            </a:pPr>
            <a:endParaRPr lang="en-IN"/>
          </a:p>
          <a:p>
            <a:pPr marL="36900" indent="0">
              <a:buFont typeface="Wingdings 2" charset="2"/>
              <a:buNone/>
            </a:pPr>
            <a:endParaRPr lang="en-IN"/>
          </a:p>
          <a:p>
            <a:pPr marL="36900" indent="0">
              <a:buFont typeface="Wingdings 2" charset="2"/>
              <a:buNone/>
            </a:pPr>
            <a:endParaRPr lang="en-IN"/>
          </a:p>
          <a:p>
            <a:pPr marL="36900" indent="0">
              <a:buFont typeface="Wingdings 2" charset="2"/>
              <a:buNone/>
            </a:pPr>
            <a:endParaRPr lang="en-IN"/>
          </a:p>
          <a:p>
            <a:pPr marL="36900" indent="0">
              <a:buFont typeface="Wingdings 2" charset="2"/>
              <a:buNone/>
            </a:pPr>
            <a:endParaRPr lang="en-IN"/>
          </a:p>
          <a:p>
            <a:pPr marL="36900" indent="0">
              <a:buFont typeface="Wingdings 2" charset="2"/>
              <a:buNone/>
            </a:pPr>
            <a:endParaRPr lang="en-IN"/>
          </a:p>
          <a:p>
            <a:r>
              <a:rPr lang="en-IN"/>
              <a:t>Conversion from a mesh to an image, or Rendering, involves a discrete operation called rasterization, which prevents back-propagation.</a:t>
            </a:r>
          </a:p>
          <a:p>
            <a:r>
              <a:rPr lang="en-IN"/>
              <a:t>Solved using approximate gradients for rasterization.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4112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06D5-9A19-47FD-8D2E-BA64D6F57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</a:t>
            </a:r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CD47E903-EC2B-404F-B5B9-564380809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087" y="2037556"/>
            <a:ext cx="7734300" cy="3448050"/>
          </a:xfrm>
        </p:spPr>
      </p:pic>
    </p:spTree>
    <p:extLst>
      <p:ext uri="{BB962C8B-B14F-4D97-AF65-F5344CB8AC3E}">
        <p14:creationId xmlns:p14="http://schemas.microsoft.com/office/powerpoint/2010/main" val="22846331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413</TotalTime>
  <Words>462</Words>
  <Application>Microsoft Office PowerPoint</Application>
  <PresentationFormat>Widescreen</PresentationFormat>
  <Paragraphs>93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Adobe Caslon Pro Bold</vt:lpstr>
      <vt:lpstr>Calisto MT</vt:lpstr>
      <vt:lpstr>Wingdings 2</vt:lpstr>
      <vt:lpstr>Slate</vt:lpstr>
      <vt:lpstr>Gradient-based 3D mesh style transfer using 2D supervision</vt:lpstr>
      <vt:lpstr>Background</vt:lpstr>
      <vt:lpstr>Background</vt:lpstr>
      <vt:lpstr>Background</vt:lpstr>
      <vt:lpstr>Texture Mapping</vt:lpstr>
      <vt:lpstr>Texture Mapping</vt:lpstr>
      <vt:lpstr>Neural Rendering</vt:lpstr>
      <vt:lpstr>Neural Rendering</vt:lpstr>
      <vt:lpstr>Architecture</vt:lpstr>
      <vt:lpstr>Implemented Architecture</vt:lpstr>
      <vt:lpstr>Chainer vs Pytorch</vt:lpstr>
      <vt:lpstr>Training Errors</vt:lpstr>
      <vt:lpstr>Results</vt:lpstr>
      <vt:lpstr>Comparison with Baseline</vt:lpstr>
      <vt:lpstr>Comparison with Baseline</vt:lpstr>
      <vt:lpstr>Observations </vt:lpstr>
      <vt:lpstr>Summary</vt:lpstr>
      <vt:lpstr>Future Works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Gradient-based 3D mesh style transfer using 2D supervision</dc:title>
  <dc:creator>Himanshu Gupta</dc:creator>
  <cp:lastModifiedBy>Himanshu Gupta</cp:lastModifiedBy>
  <cp:revision>24</cp:revision>
  <dcterms:created xsi:type="dcterms:W3CDTF">2021-05-11T01:45:06Z</dcterms:created>
  <dcterms:modified xsi:type="dcterms:W3CDTF">2021-05-11T21:44:28Z</dcterms:modified>
</cp:coreProperties>
</file>